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57" r:id="rId3"/>
    <p:sldId id="259" r:id="rId4"/>
    <p:sldId id="260" r:id="rId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9769" autoAdjust="0"/>
  </p:normalViewPr>
  <p:slideViewPr>
    <p:cSldViewPr snapToGrid="0">
      <p:cViewPr varScale="1">
        <p:scale>
          <a:sx n="66" d="100"/>
          <a:sy n="66" d="100"/>
        </p:scale>
        <p:origin x="66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notesMaster" Target="notesMasters/notesMaster1.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6DE291-3EC2-42E2-8FA5-A6169445B5C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4CC1B2-DBD0-4D8F-9695-15964F8434F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4E9AF513-FFB5-49F8-98BF-8F11815A77EA}"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EBA30B0-090C-40E9-847F-BAD0EF65F82D}"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4E9AF513-FFB5-49F8-98BF-8F11815A77EA}"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EBA30B0-090C-40E9-847F-BAD0EF65F82D}"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4E9AF513-FFB5-49F8-98BF-8F11815A77EA}"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EBA30B0-090C-40E9-847F-BAD0EF65F82D}"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4E9AF513-FFB5-49F8-98BF-8F11815A77EA}"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EBA30B0-090C-40E9-847F-BAD0EF65F82D}"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4E9AF513-FFB5-49F8-98BF-8F11815A77EA}"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EBA30B0-090C-40E9-847F-BAD0EF65F82D}"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4E9AF513-FFB5-49F8-98BF-8F11815A77EA}"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EBA30B0-090C-40E9-847F-BAD0EF65F82D}"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4E9AF513-FFB5-49F8-98BF-8F11815A77EA}"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EBA30B0-090C-40E9-847F-BAD0EF65F82D}"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4E9AF513-FFB5-49F8-98BF-8F11815A77EA}"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EBA30B0-090C-40E9-847F-BAD0EF65F82D}"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E9AF513-FFB5-49F8-98BF-8F11815A77EA}"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EBA30B0-090C-40E9-847F-BAD0EF65F82D}"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4E9AF513-FFB5-49F8-98BF-8F11815A77EA}"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EBA30B0-090C-40E9-847F-BAD0EF65F82D}"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4E9AF513-FFB5-49F8-98BF-8F11815A77EA}"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EBA30B0-090C-40E9-847F-BAD0EF65F82D}"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E9AF513-FFB5-49F8-98BF-8F11815A77EA}"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EBA30B0-090C-40E9-847F-BAD0EF65F82D}"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mailto:&#23436;&#25104;&#21518;&#21457;&#36865;&#37038;&#20214;&#33267;cishan2009@sina.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596646" y="454006"/>
            <a:ext cx="6094476" cy="2306955"/>
          </a:xfrm>
          <a:prstGeom prst="rect">
            <a:avLst/>
          </a:prstGeom>
          <a:noFill/>
        </p:spPr>
        <p:txBody>
          <a:bodyPr wrap="square">
            <a:spAutoFit/>
          </a:bodyPr>
          <a:lstStyle/>
          <a:p>
            <a:pPr algn="ctr" fontAlgn="base">
              <a:lnSpc>
                <a:spcPct val="150000"/>
              </a:lnSpc>
            </a:pPr>
            <a:r>
              <a:rPr lang="zh-CN" altLang="en-US" dirty="0">
                <a:solidFill>
                  <a:srgbClr val="000000"/>
                </a:solidFill>
                <a:latin typeface="等线" panose="02010600030101010101" pitchFamily="2" charset="-122"/>
              </a:rPr>
              <a:t> </a:t>
            </a:r>
            <a:r>
              <a:rPr lang="zh-CN" altLang="en-US" sz="2400" dirty="0">
                <a:solidFill>
                  <a:srgbClr val="000000"/>
                </a:solidFill>
                <a:latin typeface="Segoe UI" panose="020B0502040204020203" pitchFamily="34" charset="0"/>
              </a:rPr>
              <a:t>首轮申请所需资料</a:t>
            </a:r>
            <a:endParaRPr lang="en-US" altLang="zh-CN" sz="2400" dirty="0">
              <a:solidFill>
                <a:srgbClr val="000000"/>
              </a:solidFill>
              <a:latin typeface="Segoe UI" panose="020B0502040204020203" pitchFamily="34" charset="0"/>
            </a:endParaRPr>
          </a:p>
          <a:p>
            <a:pPr fontAlgn="base">
              <a:lnSpc>
                <a:spcPct val="150000"/>
              </a:lnSpc>
            </a:pPr>
            <a:r>
              <a:rPr lang="zh-CN" altLang="en-US" b="0" i="0" dirty="0">
                <a:solidFill>
                  <a:srgbClr val="000000"/>
                </a:solidFill>
                <a:effectLst/>
                <a:latin typeface="Segoe UI" panose="020B0502040204020203" pitchFamily="34" charset="0"/>
              </a:rPr>
              <a:t>患者知情同意书（附件</a:t>
            </a:r>
            <a:r>
              <a:rPr lang="en-US" altLang="zh-CN" b="0" i="0" dirty="0">
                <a:solidFill>
                  <a:srgbClr val="000000"/>
                </a:solidFill>
                <a:effectLst/>
                <a:latin typeface="Segoe UI" panose="020B0502040204020203" pitchFamily="34" charset="0"/>
              </a:rPr>
              <a:t>2</a:t>
            </a:r>
            <a:r>
              <a:rPr lang="zh-CN" altLang="en-US" b="0" i="0" dirty="0">
                <a:solidFill>
                  <a:srgbClr val="000000"/>
                </a:solidFill>
                <a:effectLst/>
                <a:latin typeface="Segoe UI" panose="020B0502040204020203" pitchFamily="34" charset="0"/>
              </a:rPr>
              <a:t>）</a:t>
            </a:r>
            <a:endParaRPr lang="en-US" altLang="zh-CN" b="0" i="0" dirty="0">
              <a:solidFill>
                <a:srgbClr val="000000"/>
              </a:solidFill>
              <a:effectLst/>
              <a:latin typeface="Segoe UI" panose="020B0502040204020203" pitchFamily="34" charset="0"/>
            </a:endParaRPr>
          </a:p>
          <a:p>
            <a:pPr fontAlgn="base">
              <a:lnSpc>
                <a:spcPct val="150000"/>
              </a:lnSpc>
            </a:pPr>
            <a:r>
              <a:rPr lang="zh-CN" altLang="en-US" dirty="0">
                <a:solidFill>
                  <a:srgbClr val="000000"/>
                </a:solidFill>
                <a:latin typeface="Segoe UI" panose="020B0502040204020203" pitchFamily="34" charset="0"/>
              </a:rPr>
              <a:t>经济评估表</a:t>
            </a:r>
            <a:r>
              <a:rPr lang="zh-CN" altLang="en-US" dirty="0">
                <a:solidFill>
                  <a:srgbClr val="000000"/>
                </a:solidFill>
                <a:effectLst/>
                <a:latin typeface="Segoe UI" panose="020B0502040204020203" pitchFamily="34" charset="0"/>
                <a:sym typeface="+mn-ea"/>
              </a:rPr>
              <a:t>（附件</a:t>
            </a:r>
            <a:r>
              <a:rPr lang="en-US" altLang="zh-CN" dirty="0">
                <a:solidFill>
                  <a:srgbClr val="000000"/>
                </a:solidFill>
                <a:effectLst/>
                <a:latin typeface="Segoe UI" panose="020B0502040204020203" pitchFamily="34" charset="0"/>
                <a:sym typeface="+mn-ea"/>
              </a:rPr>
              <a:t>3</a:t>
            </a:r>
            <a:r>
              <a:rPr lang="zh-CN" altLang="en-US" dirty="0">
                <a:solidFill>
                  <a:srgbClr val="000000"/>
                </a:solidFill>
                <a:effectLst/>
                <a:latin typeface="Segoe UI" panose="020B0502040204020203" pitchFamily="34" charset="0"/>
                <a:sym typeface="+mn-ea"/>
              </a:rPr>
              <a:t>）</a:t>
            </a:r>
            <a:endParaRPr lang="en-US" altLang="zh-CN" dirty="0">
              <a:solidFill>
                <a:srgbClr val="000000"/>
              </a:solidFill>
              <a:latin typeface="Segoe UI" panose="020B0502040204020203" pitchFamily="34" charset="0"/>
            </a:endParaRPr>
          </a:p>
          <a:p>
            <a:pPr fontAlgn="base">
              <a:lnSpc>
                <a:spcPct val="150000"/>
              </a:lnSpc>
            </a:pPr>
            <a:r>
              <a:rPr lang="zh-CN" altLang="en-US" dirty="0">
                <a:solidFill>
                  <a:srgbClr val="000000"/>
                </a:solidFill>
                <a:latin typeface="Segoe UI" panose="020B0502040204020203" pitchFamily="34" charset="0"/>
                <a:hlinkClick r:id="rId1"/>
              </a:rPr>
              <a:t>完成后发送邮件至</a:t>
            </a:r>
            <a:r>
              <a:rPr lang="en-US" altLang="zh-CN" dirty="0">
                <a:solidFill>
                  <a:srgbClr val="000000"/>
                </a:solidFill>
                <a:latin typeface="Segoe UI" panose="020B0502040204020203" pitchFamily="34" charset="0"/>
                <a:hlinkClick r:id="rId1"/>
              </a:rPr>
              <a:t>cishan2009@sina.com</a:t>
            </a:r>
            <a:endParaRPr lang="en-US" altLang="zh-CN" dirty="0">
              <a:solidFill>
                <a:srgbClr val="000000"/>
              </a:solidFill>
              <a:latin typeface="Segoe UI" panose="020B0502040204020203" pitchFamily="34" charset="0"/>
            </a:endParaRPr>
          </a:p>
          <a:p>
            <a:pPr fontAlgn="base">
              <a:lnSpc>
                <a:spcPct val="150000"/>
              </a:lnSpc>
            </a:pPr>
            <a:r>
              <a:rPr lang="zh-CN" altLang="en-US" b="0" i="0" dirty="0">
                <a:solidFill>
                  <a:srgbClr val="000000"/>
                </a:solidFill>
                <a:effectLst/>
                <a:latin typeface="Segoe UI" panose="020B0502040204020203" pitchFamily="34" charset="0"/>
              </a:rPr>
              <a:t>医学评估由医疗机构评定，完成后前往海南瑞金医院</a:t>
            </a:r>
            <a:endParaRPr lang="en-US" altLang="zh-CN" sz="1800" dirty="0">
              <a:solidFill>
                <a:srgbClr val="000000"/>
              </a:solidFill>
              <a:latin typeface="Segoe UI" panose="020B0502040204020203" pitchFamily="34" charset="0"/>
            </a:endParaRPr>
          </a:p>
        </p:txBody>
      </p:sp>
      <p:sp>
        <p:nvSpPr>
          <p:cNvPr id="6" name="文本框 5"/>
          <p:cNvSpPr txBox="1"/>
          <p:nvPr/>
        </p:nvSpPr>
        <p:spPr>
          <a:xfrm>
            <a:off x="6490716" y="554590"/>
            <a:ext cx="6094476" cy="2264081"/>
          </a:xfrm>
          <a:prstGeom prst="rect">
            <a:avLst/>
          </a:prstGeom>
          <a:noFill/>
        </p:spPr>
        <p:txBody>
          <a:bodyPr wrap="square">
            <a:spAutoFit/>
          </a:bodyPr>
          <a:lstStyle/>
          <a:p>
            <a:pPr algn="ctr" fontAlgn="base">
              <a:lnSpc>
                <a:spcPct val="150000"/>
              </a:lnSpc>
            </a:pPr>
            <a:r>
              <a:rPr lang="zh-CN" altLang="en-US" dirty="0">
                <a:solidFill>
                  <a:srgbClr val="000000"/>
                </a:solidFill>
                <a:latin typeface="等线" panose="02010600030101010101" pitchFamily="2" charset="-122"/>
              </a:rPr>
              <a:t> </a:t>
            </a:r>
            <a:r>
              <a:rPr lang="zh-CN" altLang="en-US" sz="2400" dirty="0">
                <a:solidFill>
                  <a:srgbClr val="000000"/>
                </a:solidFill>
                <a:latin typeface="Segoe UI" panose="020B0502040204020203" pitchFamily="34" charset="0"/>
              </a:rPr>
              <a:t>后续申请所需资料</a:t>
            </a:r>
            <a:endParaRPr lang="en-US" altLang="zh-CN" sz="2400" dirty="0">
              <a:solidFill>
                <a:srgbClr val="000000"/>
              </a:solidFill>
              <a:latin typeface="Segoe UI" panose="020B0502040204020203" pitchFamily="34" charset="0"/>
            </a:endParaRPr>
          </a:p>
          <a:p>
            <a:pPr fontAlgn="base">
              <a:lnSpc>
                <a:spcPct val="150000"/>
              </a:lnSpc>
            </a:pPr>
            <a:r>
              <a:rPr lang="zh-CN" altLang="en-US" dirty="0">
                <a:solidFill>
                  <a:srgbClr val="000000"/>
                </a:solidFill>
                <a:latin typeface="Segoe UI" panose="020B0502040204020203" pitchFamily="34" charset="0"/>
              </a:rPr>
              <a:t>第一轮</a:t>
            </a:r>
            <a:r>
              <a:rPr lang="en-US" altLang="zh-CN" dirty="0">
                <a:solidFill>
                  <a:srgbClr val="000000"/>
                </a:solidFill>
                <a:latin typeface="Segoe UI" panose="020B0502040204020203" pitchFamily="34" charset="0"/>
              </a:rPr>
              <a:t>3</a:t>
            </a:r>
            <a:r>
              <a:rPr lang="zh-CN" altLang="en-US" dirty="0">
                <a:solidFill>
                  <a:srgbClr val="000000"/>
                </a:solidFill>
                <a:latin typeface="Segoe UI" panose="020B0502040204020203" pitchFamily="34" charset="0"/>
              </a:rPr>
              <a:t>个月治疗</a:t>
            </a:r>
            <a:endParaRPr lang="en-US" altLang="zh-CN" b="0" i="0" dirty="0">
              <a:solidFill>
                <a:srgbClr val="000000"/>
              </a:solidFill>
              <a:effectLst/>
              <a:latin typeface="Segoe UI" panose="020B0502040204020203" pitchFamily="34" charset="0"/>
            </a:endParaRPr>
          </a:p>
          <a:p>
            <a:pPr fontAlgn="base">
              <a:lnSpc>
                <a:spcPct val="150000"/>
              </a:lnSpc>
            </a:pPr>
            <a:r>
              <a:rPr lang="zh-CN" altLang="en-US" b="0" i="0" dirty="0">
                <a:solidFill>
                  <a:srgbClr val="000000"/>
                </a:solidFill>
                <a:effectLst/>
                <a:latin typeface="Segoe UI" panose="020B0502040204020203" pitchFamily="34" charset="0"/>
              </a:rPr>
              <a:t>严格遵医嘱</a:t>
            </a:r>
            <a:endParaRPr lang="en-US" altLang="zh-CN" b="0" i="0" dirty="0">
              <a:solidFill>
                <a:srgbClr val="000000"/>
              </a:solidFill>
              <a:effectLst/>
              <a:latin typeface="Segoe UI" panose="020B0502040204020203" pitchFamily="34" charset="0"/>
            </a:endParaRPr>
          </a:p>
          <a:p>
            <a:pPr fontAlgn="base">
              <a:lnSpc>
                <a:spcPct val="150000"/>
              </a:lnSpc>
            </a:pPr>
            <a:r>
              <a:rPr lang="zh-CN" altLang="en-US" b="0" i="0" dirty="0">
                <a:solidFill>
                  <a:srgbClr val="000000"/>
                </a:solidFill>
                <a:effectLst/>
                <a:latin typeface="Segoe UI" panose="020B0502040204020203" pitchFamily="34" charset="0"/>
              </a:rPr>
              <a:t>交还慈善药盒</a:t>
            </a:r>
            <a:endParaRPr lang="en-US" altLang="zh-CN" dirty="0">
              <a:solidFill>
                <a:srgbClr val="000000"/>
              </a:solidFill>
              <a:latin typeface="Segoe UI" panose="020B0502040204020203" pitchFamily="34" charset="0"/>
            </a:endParaRPr>
          </a:p>
          <a:p>
            <a:pPr fontAlgn="base">
              <a:lnSpc>
                <a:spcPct val="150000"/>
              </a:lnSpc>
            </a:pPr>
            <a:r>
              <a:rPr lang="zh-CN" altLang="en-US" b="0" i="0" dirty="0">
                <a:solidFill>
                  <a:srgbClr val="000000"/>
                </a:solidFill>
                <a:effectLst/>
                <a:latin typeface="Segoe UI" panose="020B0502040204020203" pitchFamily="34" charset="0"/>
              </a:rPr>
              <a:t>完成医学评估后前往海南瑞金医院</a:t>
            </a:r>
            <a:endParaRPr lang="en-US" altLang="zh-CN" sz="1800" dirty="0">
              <a:solidFill>
                <a:srgbClr val="000000"/>
              </a:solidFill>
              <a:latin typeface="Segoe UI" panose="020B0502040204020203" pitchFamily="34" charset="0"/>
            </a:endParaRPr>
          </a:p>
        </p:txBody>
      </p:sp>
      <p:sp>
        <p:nvSpPr>
          <p:cNvPr id="7" name="文本框 6"/>
          <p:cNvSpPr txBox="1"/>
          <p:nvPr/>
        </p:nvSpPr>
        <p:spPr>
          <a:xfrm>
            <a:off x="368808" y="3039290"/>
            <a:ext cx="11823192" cy="4199890"/>
          </a:xfrm>
          <a:prstGeom prst="rect">
            <a:avLst/>
          </a:prstGeom>
          <a:noFill/>
        </p:spPr>
        <p:txBody>
          <a:bodyPr wrap="square">
            <a:spAutoFit/>
          </a:bodyPr>
          <a:lstStyle/>
          <a:p>
            <a:pPr algn="ctr" fontAlgn="base">
              <a:lnSpc>
                <a:spcPct val="150000"/>
              </a:lnSpc>
            </a:pPr>
            <a:r>
              <a:rPr lang="zh-CN" altLang="en-US" dirty="0">
                <a:solidFill>
                  <a:srgbClr val="000000"/>
                </a:solidFill>
                <a:latin typeface="等线" panose="02010600030101010101" pitchFamily="2" charset="-122"/>
              </a:rPr>
              <a:t> </a:t>
            </a:r>
            <a:r>
              <a:rPr lang="zh-CN" altLang="en-US" sz="2400" dirty="0">
                <a:solidFill>
                  <a:srgbClr val="000000"/>
                </a:solidFill>
                <a:latin typeface="Segoe UI" panose="020B0502040204020203" pitchFamily="34" charset="0"/>
              </a:rPr>
              <a:t>终止援助条件</a:t>
            </a:r>
            <a:endParaRPr lang="en-US" altLang="zh-CN" sz="2400" dirty="0">
              <a:solidFill>
                <a:srgbClr val="000000"/>
              </a:solidFill>
              <a:latin typeface="Segoe UI" panose="020B0502040204020203" pitchFamily="34" charset="0"/>
            </a:endParaRPr>
          </a:p>
          <a:p>
            <a:pPr fontAlgn="base">
              <a:lnSpc>
                <a:spcPct val="150000"/>
              </a:lnSpc>
            </a:pPr>
            <a:r>
              <a:rPr lang="zh-CN" altLang="en-US" sz="1700" b="0" i="0" dirty="0">
                <a:solidFill>
                  <a:srgbClr val="000000"/>
                </a:solidFill>
                <a:effectLst/>
                <a:latin typeface="Segoe UI" panose="020B0502040204020203" pitchFamily="34" charset="0"/>
              </a:rPr>
              <a:t>患者领完二轮药品后自行出组（最多</a:t>
            </a:r>
            <a:r>
              <a:rPr lang="en-US" altLang="zh-CN" sz="1700" b="0" i="0" dirty="0">
                <a:solidFill>
                  <a:srgbClr val="000000"/>
                </a:solidFill>
                <a:effectLst/>
                <a:latin typeface="Segoe UI" panose="020B0502040204020203" pitchFamily="34" charset="0"/>
              </a:rPr>
              <a:t>30</a:t>
            </a:r>
            <a:r>
              <a:rPr lang="zh-CN" altLang="en-US" sz="1700" b="0" i="0" dirty="0">
                <a:solidFill>
                  <a:srgbClr val="000000"/>
                </a:solidFill>
                <a:effectLst/>
                <a:latin typeface="Segoe UI" panose="020B0502040204020203" pitchFamily="34" charset="0"/>
              </a:rPr>
              <a:t>支药品）；</a:t>
            </a:r>
            <a:endParaRPr lang="en-US" altLang="zh-CN" sz="1700" b="0" i="0" dirty="0">
              <a:solidFill>
                <a:srgbClr val="000000"/>
              </a:solidFill>
              <a:effectLst/>
              <a:latin typeface="Segoe UI" panose="020B0502040204020203" pitchFamily="34" charset="0"/>
            </a:endParaRPr>
          </a:p>
          <a:p>
            <a:pPr fontAlgn="base">
              <a:lnSpc>
                <a:spcPct val="150000"/>
              </a:lnSpc>
            </a:pPr>
            <a:r>
              <a:rPr lang="zh-CN" altLang="en-US" sz="1700" b="0" i="0" dirty="0">
                <a:solidFill>
                  <a:srgbClr val="000000"/>
                </a:solidFill>
                <a:effectLst/>
                <a:latin typeface="Segoe UI" panose="020B0502040204020203" pitchFamily="34" charset="0"/>
              </a:rPr>
              <a:t>患者未按照项目规范要求，或拒绝进行医学评估及随访；</a:t>
            </a:r>
            <a:endParaRPr lang="en-US" altLang="zh-CN" sz="1700" b="0" i="0" dirty="0">
              <a:solidFill>
                <a:srgbClr val="000000"/>
              </a:solidFill>
              <a:effectLst/>
              <a:latin typeface="Segoe UI" panose="020B0502040204020203" pitchFamily="34" charset="0"/>
            </a:endParaRPr>
          </a:p>
          <a:p>
            <a:pPr fontAlgn="base">
              <a:lnSpc>
                <a:spcPct val="150000"/>
              </a:lnSpc>
            </a:pPr>
            <a:r>
              <a:rPr lang="zh-CN" altLang="en-US" sz="1700" dirty="0">
                <a:solidFill>
                  <a:srgbClr val="000000"/>
                </a:solidFill>
                <a:latin typeface="Segoe UI" panose="020B0502040204020203" pitchFamily="34" charset="0"/>
              </a:rPr>
              <a:t>患者以盈利为目的，将援助药品非法倒卖、销售他人、有偿转让、或者无偿赠与、与他人交换；</a:t>
            </a:r>
            <a:endParaRPr lang="en-US" altLang="zh-CN" sz="1700" dirty="0">
              <a:solidFill>
                <a:srgbClr val="000000"/>
              </a:solidFill>
              <a:latin typeface="Segoe UI" panose="020B0502040204020203" pitchFamily="34" charset="0"/>
            </a:endParaRPr>
          </a:p>
          <a:p>
            <a:pPr fontAlgn="base">
              <a:lnSpc>
                <a:spcPct val="150000"/>
              </a:lnSpc>
            </a:pPr>
            <a:r>
              <a:rPr lang="zh-CN" altLang="en-US" sz="1700" dirty="0">
                <a:solidFill>
                  <a:srgbClr val="000000"/>
                </a:solidFill>
                <a:latin typeface="Segoe UI" panose="020B0502040204020203" pitchFamily="34" charset="0"/>
              </a:rPr>
              <a:t>患者伪造、篡改、捏造申请资料或者隐瞒申报，提供不实虚假资料；</a:t>
            </a:r>
            <a:endParaRPr lang="en-US" altLang="zh-CN" sz="1700" dirty="0">
              <a:solidFill>
                <a:srgbClr val="000000"/>
              </a:solidFill>
              <a:latin typeface="Segoe UI" panose="020B0502040204020203" pitchFamily="34" charset="0"/>
            </a:endParaRPr>
          </a:p>
          <a:p>
            <a:pPr fontAlgn="base">
              <a:lnSpc>
                <a:spcPct val="150000"/>
              </a:lnSpc>
            </a:pPr>
            <a:r>
              <a:rPr lang="zh-CN" altLang="en-US" sz="1700" dirty="0">
                <a:solidFill>
                  <a:srgbClr val="000000"/>
                </a:solidFill>
                <a:latin typeface="Segoe UI" panose="020B0502040204020203" pitchFamily="34" charset="0"/>
              </a:rPr>
              <a:t>患者自愿放弃或法定监护人要求停止使用援助药品；</a:t>
            </a:r>
            <a:endParaRPr lang="en-US" altLang="zh-CN" sz="1700" dirty="0">
              <a:solidFill>
                <a:srgbClr val="000000"/>
              </a:solidFill>
              <a:latin typeface="Segoe UI" panose="020B0502040204020203" pitchFamily="34" charset="0"/>
            </a:endParaRPr>
          </a:p>
          <a:p>
            <a:pPr fontAlgn="base">
              <a:lnSpc>
                <a:spcPct val="150000"/>
              </a:lnSpc>
            </a:pPr>
            <a:r>
              <a:rPr lang="zh-CN" altLang="en-US" sz="1700" b="0" i="0" dirty="0">
                <a:solidFill>
                  <a:srgbClr val="000000"/>
                </a:solidFill>
                <a:effectLst/>
                <a:latin typeface="Segoe UI" panose="020B0502040204020203" pitchFamily="34" charset="0"/>
              </a:rPr>
              <a:t>患者本人或其亲属或其授意的利害关系人严重干扰项目相关人员正常工作秩序，或为了得到援助资格，向相关人员行贿；</a:t>
            </a:r>
            <a:endParaRPr lang="en-US" altLang="zh-CN" sz="1700" b="0" i="0" dirty="0">
              <a:solidFill>
                <a:srgbClr val="000000"/>
              </a:solidFill>
              <a:effectLst/>
              <a:latin typeface="Segoe UI" panose="020B0502040204020203" pitchFamily="34" charset="0"/>
            </a:endParaRPr>
          </a:p>
          <a:p>
            <a:pPr fontAlgn="base">
              <a:lnSpc>
                <a:spcPct val="150000"/>
              </a:lnSpc>
            </a:pPr>
            <a:r>
              <a:rPr lang="zh-CN" altLang="en-US" sz="1700" b="0" i="0" dirty="0">
                <a:solidFill>
                  <a:srgbClr val="000000"/>
                </a:solidFill>
                <a:effectLst/>
                <a:latin typeface="Segoe UI" panose="020B0502040204020203" pitchFamily="34" charset="0"/>
              </a:rPr>
              <a:t>请患者合理安排治疗领药时间；患者自身原因不能按时领药的，自行承担责任。</a:t>
            </a:r>
            <a:endParaRPr lang="en-US" altLang="zh-CN" sz="1700" b="0" i="0" dirty="0">
              <a:solidFill>
                <a:srgbClr val="000000"/>
              </a:solidFill>
              <a:effectLst/>
              <a:latin typeface="Segoe UI" panose="020B0502040204020203" pitchFamily="34" charset="0"/>
            </a:endParaRPr>
          </a:p>
          <a:p>
            <a:pPr fontAlgn="base">
              <a:lnSpc>
                <a:spcPct val="150000"/>
              </a:lnSpc>
            </a:pPr>
            <a:endParaRPr lang="en-US" altLang="zh-CN" sz="1700" b="0" i="0" dirty="0">
              <a:solidFill>
                <a:srgbClr val="000000"/>
              </a:solidFill>
              <a:effectLst/>
              <a:latin typeface="Segoe UI" panose="020B0502040204020203" pitchFamily="34" charset="0"/>
            </a:endParaRPr>
          </a:p>
          <a:p>
            <a:pPr fontAlgn="base">
              <a:lnSpc>
                <a:spcPct val="150000"/>
              </a:lnSpc>
            </a:pPr>
            <a:endParaRPr lang="en-US" altLang="zh-CN" b="0" i="0" dirty="0">
              <a:solidFill>
                <a:srgbClr val="000000"/>
              </a:solidFill>
              <a:effectLst/>
              <a:latin typeface="Segoe UI" panose="020B0502040204020203"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24575"/>
            <a:ext cx="10515600" cy="642938"/>
          </a:xfrm>
        </p:spPr>
        <p:txBody>
          <a:bodyPr>
            <a:normAutofit/>
          </a:bodyPr>
          <a:lstStyle/>
          <a:p>
            <a:r>
              <a:rPr lang="en-US" altLang="zh-CN" sz="3200" b="1" dirty="0">
                <a:latin typeface="微软雅黑" panose="020B0503020204020204" pitchFamily="34" charset="-122"/>
                <a:ea typeface="微软雅黑" panose="020B0503020204020204" pitchFamily="34" charset="-122"/>
              </a:rPr>
              <a:t>Q&amp;A</a:t>
            </a:r>
            <a:endParaRPr lang="zh-CN" altLang="en-US" sz="3200" b="1" dirty="0">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134112" y="667513"/>
            <a:ext cx="11817096" cy="6165912"/>
          </a:xfrm>
        </p:spPr>
        <p:txBody>
          <a:bodyPr>
            <a:normAutofit lnSpcReduction="10000"/>
          </a:bodyPr>
          <a:lstStyle/>
          <a:p>
            <a:pPr marL="0" indent="0">
              <a:buNone/>
            </a:pPr>
            <a:r>
              <a:rPr lang="en-US" altLang="zh-CN" sz="2000" b="1" dirty="0">
                <a:latin typeface="+mn-ea"/>
              </a:rPr>
              <a:t>1</a:t>
            </a:r>
            <a:r>
              <a:rPr lang="zh-CN" altLang="en-US" sz="2000" b="1" dirty="0">
                <a:latin typeface="+mn-ea"/>
              </a:rPr>
              <a:t>、援助项目申请是否收取费用？</a:t>
            </a:r>
            <a:endParaRPr lang="en-US" altLang="zh-CN" sz="2000" b="1" dirty="0">
              <a:latin typeface="+mn-ea"/>
            </a:endParaRPr>
          </a:p>
          <a:p>
            <a:pPr marL="0" indent="0">
              <a:buNone/>
            </a:pPr>
            <a:r>
              <a:rPr lang="zh-CN" altLang="en-US" sz="2000" dirty="0"/>
              <a:t>答：该项目是慈善项目，患者在申请过程中，不收取患者</a:t>
            </a:r>
            <a:r>
              <a:rPr lang="en-US" altLang="zh-CN" sz="2000" dirty="0"/>
              <a:t>/</a:t>
            </a:r>
            <a:r>
              <a:rPr lang="zh-CN" altLang="en-US" sz="2000" dirty="0"/>
              <a:t>家属任何费用。</a:t>
            </a:r>
            <a:endParaRPr lang="en-US" altLang="zh-CN" sz="2000" dirty="0"/>
          </a:p>
          <a:p>
            <a:pPr marL="0" indent="0">
              <a:buNone/>
            </a:pPr>
            <a:r>
              <a:rPr lang="en-US" altLang="zh-CN" sz="2000" b="1" dirty="0">
                <a:latin typeface="+mn-ea"/>
              </a:rPr>
              <a:t>2</a:t>
            </a:r>
            <a:r>
              <a:rPr lang="zh-CN" altLang="en-US" sz="2000" b="1" dirty="0">
                <a:latin typeface="+mn-ea"/>
              </a:rPr>
              <a:t>、项目</a:t>
            </a:r>
            <a:r>
              <a:rPr lang="zh-CN" altLang="en-US" sz="2000" b="1" dirty="0"/>
              <a:t>接受申请时间和截止时间是什么时候？</a:t>
            </a:r>
            <a:endParaRPr lang="en-US" altLang="zh-CN" sz="2000" b="1" dirty="0"/>
          </a:p>
          <a:p>
            <a:pPr marL="0" indent="0">
              <a:buNone/>
            </a:pPr>
            <a:r>
              <a:rPr lang="zh-CN" altLang="en-US" sz="2000" dirty="0"/>
              <a:t>答：海南省慈善总会会公</a:t>
            </a:r>
            <a:r>
              <a:rPr lang="zh-CN" altLang="en-US" sz="2000" dirty="0"/>
              <a:t>告项目开始接受申请的时间；项目截止时间适时另行公布。</a:t>
            </a:r>
            <a:endParaRPr lang="en-US" altLang="zh-CN" sz="2000" dirty="0"/>
          </a:p>
          <a:p>
            <a:pPr marL="0" indent="0">
              <a:buNone/>
            </a:pPr>
            <a:r>
              <a:rPr lang="en-US" altLang="zh-CN" sz="2000" b="1" dirty="0"/>
              <a:t>3</a:t>
            </a:r>
            <a:r>
              <a:rPr lang="zh-CN" altLang="en-US" sz="2000" b="1" dirty="0"/>
              <a:t>、港澳、台湾居民可否参加此项目？</a:t>
            </a:r>
            <a:endParaRPr lang="en-US" altLang="zh-CN" sz="2000" b="1" dirty="0"/>
          </a:p>
          <a:p>
            <a:pPr marL="0" indent="0">
              <a:buNone/>
            </a:pPr>
            <a:r>
              <a:rPr lang="zh-CN" altLang="en-US" sz="2000" dirty="0"/>
              <a:t>答</a:t>
            </a:r>
            <a:r>
              <a:rPr lang="en-US" altLang="zh-CN" sz="2000" dirty="0"/>
              <a:t>:</a:t>
            </a:r>
            <a:r>
              <a:rPr lang="zh-CN" altLang="en-US" sz="2000" dirty="0"/>
              <a:t>不可以</a:t>
            </a:r>
            <a:r>
              <a:rPr lang="en-US" altLang="zh-CN" sz="2000" dirty="0"/>
              <a:t>,</a:t>
            </a:r>
            <a:r>
              <a:rPr lang="zh-CN" altLang="en-US" sz="2000" dirty="0"/>
              <a:t>本次援助对象必须是持有中华人民共和国居民身份证</a:t>
            </a:r>
            <a:r>
              <a:rPr lang="en-US" altLang="zh-CN" sz="2000" dirty="0"/>
              <a:t>/</a:t>
            </a:r>
            <a:r>
              <a:rPr lang="zh-CN" altLang="en-US" sz="2000" dirty="0"/>
              <a:t>军官证的患者。</a:t>
            </a:r>
            <a:endParaRPr lang="en-US" altLang="zh-CN" sz="2000" dirty="0"/>
          </a:p>
          <a:p>
            <a:pPr marL="0" indent="0">
              <a:buNone/>
            </a:pPr>
            <a:r>
              <a:rPr lang="en-US" altLang="zh-CN" sz="2000" b="1" dirty="0"/>
              <a:t>4</a:t>
            </a:r>
            <a:r>
              <a:rPr lang="zh-CN" altLang="en-US" sz="2000" b="1" dirty="0"/>
              <a:t>、患者由于身体等个人原因，由家属代为其准备材料，那项目办在审核材料过程中，需与患者取得联系，项目办可否直接联系资料准备人？</a:t>
            </a:r>
            <a:endParaRPr lang="en-US" altLang="zh-CN" sz="2000" b="1" dirty="0"/>
          </a:p>
          <a:p>
            <a:pPr marL="0" indent="0">
              <a:buNone/>
            </a:pPr>
            <a:r>
              <a:rPr lang="zh-CN" altLang="en-US" sz="2000" dirty="0"/>
              <a:t>答：可以。请将联系人信息填写在“家庭成员经济收入证明”联系电话栏目中并注明关系，项目办在审核过程中首先与该联系人联系。</a:t>
            </a:r>
            <a:endParaRPr lang="en-US" altLang="zh-CN" sz="2000" dirty="0"/>
          </a:p>
          <a:p>
            <a:pPr marL="0" indent="0">
              <a:buNone/>
            </a:pPr>
            <a:r>
              <a:rPr lang="en-US" altLang="zh-CN" sz="2000" b="1" dirty="0"/>
              <a:t>5</a:t>
            </a:r>
            <a:r>
              <a:rPr lang="zh-CN" altLang="en-US" sz="2000" b="1" dirty="0"/>
              <a:t>、患者递交申请材料后，项目办多长时间可以回复？</a:t>
            </a:r>
            <a:endParaRPr lang="en-US" altLang="zh-CN" sz="2000" b="1" dirty="0"/>
          </a:p>
          <a:p>
            <a:pPr marL="0" indent="0">
              <a:buNone/>
            </a:pPr>
            <a:r>
              <a:rPr lang="zh-CN" altLang="en-US" sz="2000" dirty="0"/>
              <a:t>答：</a:t>
            </a:r>
            <a:r>
              <a:rPr lang="zh-CN" altLang="en-US" sz="2000" dirty="0"/>
              <a:t>海南省慈善总会承诺在收到患者材料的</a:t>
            </a:r>
            <a:r>
              <a:rPr lang="en-US" altLang="zh-CN" sz="2000" dirty="0"/>
              <a:t>5</a:t>
            </a:r>
            <a:r>
              <a:rPr lang="zh-CN" altLang="en-US" sz="2000" dirty="0"/>
              <a:t>个工作日内回复患者，特殊情况下项目办会发公告。</a:t>
            </a:r>
            <a:endParaRPr lang="en-US" altLang="zh-CN" sz="2000" dirty="0"/>
          </a:p>
          <a:p>
            <a:pPr marL="0" indent="0">
              <a:buNone/>
            </a:pPr>
            <a:r>
              <a:rPr lang="en-US" altLang="zh-CN" sz="2000" b="1" dirty="0"/>
              <a:t>6</a:t>
            </a:r>
            <a:r>
              <a:rPr lang="zh-CN" altLang="en-US" sz="2000" b="1" dirty="0"/>
              <a:t>、患者及家属往返海南的差旅是否可以报销？</a:t>
            </a:r>
            <a:endParaRPr lang="en-US" altLang="zh-CN" sz="2000" b="1" dirty="0"/>
          </a:p>
          <a:p>
            <a:pPr marL="0" indent="0">
              <a:buNone/>
            </a:pPr>
            <a:r>
              <a:rPr lang="zh-CN" altLang="en-US" sz="2000" dirty="0"/>
              <a:t>答：该项目是慈善项目，不</a:t>
            </a:r>
            <a:r>
              <a:rPr lang="zh-CN" altLang="en-US" sz="2000" dirty="0"/>
              <a:t>负责报销患者及家属往返海南的差旅及其他费用。</a:t>
            </a:r>
            <a:endParaRPr lang="en-US" altLang="zh-CN" sz="2000" dirty="0"/>
          </a:p>
          <a:p>
            <a:pPr marL="0" indent="0">
              <a:buNone/>
            </a:pPr>
            <a:r>
              <a:rPr lang="en-US" altLang="zh-CN" sz="2000" b="1" dirty="0"/>
              <a:t>7</a:t>
            </a:r>
            <a:r>
              <a:rPr lang="zh-CN" altLang="en-US" sz="2000" b="1" dirty="0"/>
              <a:t>、若是填写的表单丢失，怎么办？</a:t>
            </a:r>
            <a:endParaRPr lang="en-US" altLang="zh-CN" sz="2000" b="1" dirty="0"/>
          </a:p>
          <a:p>
            <a:pPr marL="0" indent="0">
              <a:buNone/>
            </a:pPr>
            <a:r>
              <a:rPr lang="zh-CN" altLang="en-US" sz="2000" dirty="0"/>
              <a:t>答：如果填写的表单丢失，可以在海南省慈善总会官网进行下载，填写完整后，发邮件到</a:t>
            </a:r>
            <a:r>
              <a:rPr lang="zh-CN" altLang="en-US" sz="2000" dirty="0"/>
              <a:t>总会邮箱。</a:t>
            </a:r>
            <a:endParaRPr lang="en-US" altLang="zh-CN" sz="2000" dirty="0"/>
          </a:p>
          <a:p>
            <a:pPr marL="0" indent="0">
              <a:buNone/>
            </a:pP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24575"/>
            <a:ext cx="10515600" cy="642938"/>
          </a:xfrm>
        </p:spPr>
        <p:txBody>
          <a:bodyPr>
            <a:normAutofit/>
          </a:bodyPr>
          <a:lstStyle/>
          <a:p>
            <a:r>
              <a:rPr lang="en-US" altLang="zh-CN" sz="3200" b="1" dirty="0">
                <a:latin typeface="微软雅黑" panose="020B0503020204020204" pitchFamily="34" charset="-122"/>
                <a:ea typeface="微软雅黑" panose="020B0503020204020204" pitchFamily="34" charset="-122"/>
              </a:rPr>
              <a:t>Q&amp;A</a:t>
            </a:r>
            <a:endParaRPr lang="zh-CN" altLang="en-US" sz="3200" b="1" dirty="0">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134112" y="667512"/>
            <a:ext cx="11926824" cy="6318503"/>
          </a:xfrm>
        </p:spPr>
        <p:txBody>
          <a:bodyPr>
            <a:normAutofit lnSpcReduction="10000"/>
          </a:bodyPr>
          <a:lstStyle/>
          <a:p>
            <a:pPr marL="0" indent="0">
              <a:buNone/>
            </a:pPr>
            <a:r>
              <a:rPr lang="en-US" altLang="zh-CN" sz="2000" b="1" dirty="0"/>
              <a:t>8</a:t>
            </a:r>
            <a:r>
              <a:rPr lang="zh-CN" altLang="en-US" sz="2000" b="1" dirty="0"/>
              <a:t>、申请后，如何知道申请结果？</a:t>
            </a:r>
            <a:endParaRPr lang="en-US" altLang="zh-CN" sz="2000" b="1" dirty="0"/>
          </a:p>
          <a:p>
            <a:pPr marL="0" indent="0">
              <a:buNone/>
            </a:pPr>
            <a:r>
              <a:rPr lang="zh-CN" altLang="en-US" sz="2000" dirty="0"/>
              <a:t>答：海南</a:t>
            </a:r>
            <a:r>
              <a:rPr lang="zh-CN" altLang="en-US" sz="2000" dirty="0"/>
              <a:t>省慈善总会在审核后，会将审核结果以电话的形式告诉患者，请确保电话畅通和接听。</a:t>
            </a:r>
            <a:endParaRPr lang="en-US" altLang="zh-CN" sz="2000" dirty="0"/>
          </a:p>
          <a:p>
            <a:pPr marL="0" indent="0">
              <a:buNone/>
            </a:pPr>
            <a:r>
              <a:rPr lang="en-US" altLang="zh-CN" sz="2000" b="1" dirty="0"/>
              <a:t>9</a:t>
            </a:r>
            <a:r>
              <a:rPr lang="zh-CN" altLang="en-US" sz="2000" b="1" dirty="0"/>
              <a:t>、申请通过了，是否就可以领药？</a:t>
            </a:r>
            <a:endParaRPr lang="en-US" altLang="zh-CN" sz="2000" b="1" dirty="0"/>
          </a:p>
          <a:p>
            <a:pPr marL="0" indent="0">
              <a:buNone/>
            </a:pPr>
            <a:r>
              <a:rPr lang="zh-CN" altLang="en-US" sz="2000" dirty="0"/>
              <a:t>答：</a:t>
            </a:r>
            <a:r>
              <a:rPr lang="zh-CN" altLang="en-US" sz="2000" dirty="0"/>
              <a:t>海南省慈善总会审核通过了，患者还需等待医疗机构的医学评估结果，具体情况，医疗机构会通知。</a:t>
            </a:r>
            <a:endParaRPr lang="en-US" altLang="zh-CN" sz="2000" dirty="0"/>
          </a:p>
          <a:p>
            <a:pPr marL="0" indent="0">
              <a:lnSpc>
                <a:spcPct val="100000"/>
              </a:lnSpc>
              <a:buNone/>
            </a:pPr>
            <a:r>
              <a:rPr lang="en-US" altLang="zh-CN" sz="2000" b="1" dirty="0"/>
              <a:t>10</a:t>
            </a:r>
            <a:r>
              <a:rPr lang="zh-CN" altLang="en-US" sz="2000" b="1" dirty="0"/>
              <a:t>、患者是如何领取药品？</a:t>
            </a:r>
            <a:endParaRPr lang="en-US" altLang="zh-CN" sz="2000" b="1" dirty="0"/>
          </a:p>
          <a:p>
            <a:pPr marL="0" indent="0">
              <a:lnSpc>
                <a:spcPct val="100000"/>
              </a:lnSpc>
              <a:buNone/>
            </a:pPr>
            <a:r>
              <a:rPr lang="zh-CN" altLang="en-US" sz="2000" dirty="0"/>
              <a:t>答：患者的申请，通过经济条件和医学条件评估后。领药分为两个轮，每个轮分两次领取（</a:t>
            </a:r>
            <a:r>
              <a:rPr lang="zh-CN" altLang="en-US" sz="2000" dirty="0">
                <a:highlight>
                  <a:srgbClr val="FFFF00"/>
                </a:highlight>
              </a:rPr>
              <a:t>第一轮：</a:t>
            </a:r>
            <a:r>
              <a:rPr lang="zh-CN" altLang="en-US" sz="2000" dirty="0"/>
              <a:t>第一次患者本人在医院注射</a:t>
            </a:r>
            <a:r>
              <a:rPr lang="en-US" altLang="zh-CN" sz="2000" dirty="0"/>
              <a:t>2</a:t>
            </a:r>
            <a:r>
              <a:rPr lang="zh-CN" altLang="en-US" sz="2000" dirty="0"/>
              <a:t>支，领取</a:t>
            </a:r>
            <a:r>
              <a:rPr lang="en-US" altLang="zh-CN" sz="2000" dirty="0"/>
              <a:t>6</a:t>
            </a:r>
            <a:r>
              <a:rPr lang="zh-CN" altLang="en-US" sz="2000" dirty="0"/>
              <a:t>支；第二次，允许家属代领（需符合总会代领要求），领取</a:t>
            </a:r>
            <a:r>
              <a:rPr lang="en-US" altLang="zh-CN" sz="2000" dirty="0"/>
              <a:t>7</a:t>
            </a:r>
            <a:r>
              <a:rPr lang="zh-CN" altLang="en-US" sz="2000" dirty="0"/>
              <a:t>支；</a:t>
            </a:r>
            <a:r>
              <a:rPr lang="zh-CN" altLang="en-US" sz="2000" dirty="0">
                <a:highlight>
                  <a:srgbClr val="FFFF00"/>
                </a:highlight>
              </a:rPr>
              <a:t>第二轮：</a:t>
            </a:r>
            <a:r>
              <a:rPr lang="zh-CN" altLang="en-US" sz="2000" dirty="0"/>
              <a:t>第一次患者本人在医院注射</a:t>
            </a:r>
            <a:r>
              <a:rPr lang="en-US" altLang="zh-CN" sz="2000" dirty="0"/>
              <a:t>1</a:t>
            </a:r>
            <a:r>
              <a:rPr lang="zh-CN" altLang="en-US" sz="2000" dirty="0"/>
              <a:t>支，领取</a:t>
            </a:r>
            <a:r>
              <a:rPr lang="en-US" altLang="zh-CN" sz="2000" dirty="0"/>
              <a:t>7</a:t>
            </a:r>
            <a:r>
              <a:rPr lang="zh-CN" altLang="en-US" sz="2000" dirty="0"/>
              <a:t>支；第二次，允许家属代领（需符合</a:t>
            </a:r>
            <a:r>
              <a:rPr lang="zh-CN" altLang="en-US" sz="2000" dirty="0"/>
              <a:t>总会代领要求），领取</a:t>
            </a:r>
            <a:r>
              <a:rPr lang="en-US" altLang="zh-CN" sz="2000" dirty="0"/>
              <a:t>7</a:t>
            </a:r>
            <a:r>
              <a:rPr lang="zh-CN" altLang="en-US" sz="2000" dirty="0"/>
              <a:t>支）</a:t>
            </a:r>
            <a:endParaRPr lang="en-US" altLang="zh-CN" sz="2000" dirty="0"/>
          </a:p>
          <a:p>
            <a:pPr marL="0" indent="0">
              <a:lnSpc>
                <a:spcPct val="100000"/>
              </a:lnSpc>
              <a:buNone/>
            </a:pPr>
            <a:r>
              <a:rPr lang="en-US" altLang="zh-CN" sz="2000" b="1" dirty="0"/>
              <a:t>11</a:t>
            </a:r>
            <a:r>
              <a:rPr lang="zh-CN" altLang="en-US" sz="2000" b="1" dirty="0"/>
              <a:t>、项目申请中或申请成功后有疑问，可以通过什么途径了解？</a:t>
            </a:r>
            <a:endParaRPr lang="en-US" altLang="zh-CN" sz="2000" b="1" dirty="0"/>
          </a:p>
          <a:p>
            <a:pPr marL="0" indent="0">
              <a:lnSpc>
                <a:spcPct val="100000"/>
              </a:lnSpc>
              <a:buNone/>
            </a:pPr>
            <a:r>
              <a:rPr lang="zh-CN" altLang="en-US" sz="2000" dirty="0"/>
              <a:t>答：周一至周五（</a:t>
            </a:r>
            <a:r>
              <a:rPr lang="en-US" altLang="zh-CN" sz="2000" dirty="0"/>
              <a:t>08</a:t>
            </a:r>
            <a:r>
              <a:rPr lang="zh-CN" altLang="en-US" sz="2000" dirty="0"/>
              <a:t>：</a:t>
            </a:r>
            <a:r>
              <a:rPr lang="en-US" altLang="zh-CN" sz="2000" dirty="0"/>
              <a:t>3</a:t>
            </a:r>
            <a:r>
              <a:rPr lang="en-US" altLang="zh-CN" sz="2000" dirty="0"/>
              <a:t>0-12</a:t>
            </a:r>
            <a:r>
              <a:rPr lang="zh-CN" altLang="en-US" sz="2000" dirty="0"/>
              <a:t>：</a:t>
            </a:r>
            <a:r>
              <a:rPr lang="en-US" altLang="zh-CN" sz="2000" dirty="0"/>
              <a:t>00</a:t>
            </a:r>
            <a:r>
              <a:rPr lang="zh-CN" altLang="en-US" sz="2000" dirty="0"/>
              <a:t>、</a:t>
            </a:r>
            <a:r>
              <a:rPr lang="en-US" altLang="zh-CN" sz="2000" dirty="0"/>
              <a:t>15</a:t>
            </a:r>
            <a:r>
              <a:rPr lang="zh-CN" altLang="en-US" sz="2000" dirty="0"/>
              <a:t>：</a:t>
            </a:r>
            <a:r>
              <a:rPr lang="en-US" altLang="zh-CN" sz="2000" dirty="0"/>
              <a:t>00-17</a:t>
            </a:r>
            <a:r>
              <a:rPr lang="zh-CN" altLang="en-US" sz="2000" dirty="0"/>
              <a:t>：</a:t>
            </a:r>
            <a:r>
              <a:rPr lang="en-US" altLang="zh-CN" sz="2000" dirty="0"/>
              <a:t>3</a:t>
            </a:r>
            <a:r>
              <a:rPr lang="en-US" altLang="zh-CN" sz="2000" dirty="0"/>
              <a:t>0</a:t>
            </a:r>
            <a:r>
              <a:rPr lang="zh-CN" altLang="en-US" sz="2000" dirty="0"/>
              <a:t>）可以拨打</a:t>
            </a:r>
            <a:r>
              <a:rPr lang="zh-CN" altLang="en-US" sz="2000" dirty="0"/>
              <a:t>项目电话</a:t>
            </a:r>
            <a:r>
              <a:rPr lang="en-US" altLang="zh-CN" sz="2000" dirty="0">
                <a:solidFill>
                  <a:srgbClr val="000000"/>
                </a:solidFill>
                <a:latin typeface="Segoe UI" panose="020B0502040204020203" pitchFamily="34" charset="0"/>
              </a:rPr>
              <a:t>0898-66556485</a:t>
            </a:r>
            <a:r>
              <a:rPr lang="zh-CN" altLang="en-US" sz="2000" dirty="0">
                <a:solidFill>
                  <a:srgbClr val="000000"/>
                </a:solidFill>
                <a:latin typeface="Segoe UI" panose="020B0502040204020203" pitchFamily="34" charset="0"/>
              </a:rPr>
              <a:t> 进行咨询。</a:t>
            </a:r>
            <a:endParaRPr lang="en-US" altLang="zh-CN" sz="2000" dirty="0">
              <a:solidFill>
                <a:srgbClr val="000000"/>
              </a:solidFill>
              <a:latin typeface="Segoe UI" panose="020B0502040204020203" pitchFamily="34" charset="0"/>
            </a:endParaRPr>
          </a:p>
          <a:p>
            <a:pPr marL="0" indent="0">
              <a:lnSpc>
                <a:spcPct val="100000"/>
              </a:lnSpc>
              <a:buNone/>
            </a:pPr>
            <a:r>
              <a:rPr lang="en-US" altLang="zh-CN" sz="2000" b="1" dirty="0">
                <a:solidFill>
                  <a:srgbClr val="000000"/>
                </a:solidFill>
                <a:latin typeface="Segoe UI" panose="020B0502040204020203" pitchFamily="34" charset="0"/>
              </a:rPr>
              <a:t>12</a:t>
            </a:r>
            <a:r>
              <a:rPr lang="zh-CN" altLang="en-US" sz="2000" b="1" dirty="0">
                <a:solidFill>
                  <a:srgbClr val="000000"/>
                </a:solidFill>
                <a:latin typeface="Segoe UI" panose="020B0502040204020203" pitchFamily="34" charset="0"/>
              </a:rPr>
              <a:t>、经济收入证明如何填写？</a:t>
            </a:r>
            <a:endParaRPr lang="en-US" altLang="zh-CN" sz="2000" b="1" dirty="0">
              <a:solidFill>
                <a:srgbClr val="000000"/>
              </a:solidFill>
              <a:latin typeface="Segoe UI" panose="020B0502040204020203" pitchFamily="34" charset="0"/>
            </a:endParaRPr>
          </a:p>
          <a:p>
            <a:pPr marL="0" indent="0">
              <a:lnSpc>
                <a:spcPct val="100000"/>
              </a:lnSpc>
              <a:buNone/>
            </a:pPr>
            <a:r>
              <a:rPr lang="zh-CN" altLang="en-US" sz="2000" dirty="0">
                <a:solidFill>
                  <a:srgbClr val="000000"/>
                </a:solidFill>
                <a:latin typeface="Segoe UI" panose="020B0502040204020203" pitchFamily="34" charset="0"/>
              </a:rPr>
              <a:t>答：患者是成人，已婚，需填写患者本人及配偶两人的经济情况；未婚，需填写患者本人的经济情况。患者是</a:t>
            </a:r>
            <a:r>
              <a:rPr lang="en-US" altLang="zh-CN" sz="2000" dirty="0">
                <a:solidFill>
                  <a:srgbClr val="000000"/>
                </a:solidFill>
                <a:latin typeface="Segoe UI" panose="020B0502040204020203" pitchFamily="34" charset="0"/>
              </a:rPr>
              <a:t>12</a:t>
            </a:r>
            <a:r>
              <a:rPr lang="zh-CN" altLang="en-US" sz="2000" dirty="0">
                <a:solidFill>
                  <a:srgbClr val="000000"/>
                </a:solidFill>
                <a:latin typeface="Segoe UI" panose="020B0502040204020203" pitchFamily="34" charset="0"/>
              </a:rPr>
              <a:t>周岁的未成年人，需填写患者本人父母的经济情况。</a:t>
            </a:r>
            <a:endParaRPr lang="en-US" altLang="zh-CN" sz="2000" dirty="0">
              <a:solidFill>
                <a:srgbClr val="000000"/>
              </a:solidFill>
              <a:latin typeface="Segoe UI" panose="020B0502040204020203" pitchFamily="34" charset="0"/>
            </a:endParaRPr>
          </a:p>
          <a:p>
            <a:pPr marL="0" indent="0">
              <a:lnSpc>
                <a:spcPct val="100000"/>
              </a:lnSpc>
              <a:buNone/>
            </a:pPr>
            <a:r>
              <a:rPr lang="en-US" altLang="zh-CN" sz="2000" b="1" dirty="0">
                <a:solidFill>
                  <a:srgbClr val="000000"/>
                </a:solidFill>
                <a:latin typeface="Segoe UI" panose="020B0502040204020203" pitchFamily="34" charset="0"/>
              </a:rPr>
              <a:t>13</a:t>
            </a:r>
            <a:r>
              <a:rPr lang="zh-CN" altLang="en-US" sz="2000" b="1" dirty="0">
                <a:solidFill>
                  <a:srgbClr val="000000"/>
                </a:solidFill>
                <a:latin typeface="Segoe UI" panose="020B0502040204020203" pitchFamily="34" charset="0"/>
              </a:rPr>
              <a:t>、患者是否需提交户口本复印件？</a:t>
            </a:r>
            <a:endParaRPr lang="en-US" altLang="zh-CN" sz="2000" b="1" dirty="0">
              <a:solidFill>
                <a:srgbClr val="000000"/>
              </a:solidFill>
              <a:latin typeface="Segoe UI" panose="020B0502040204020203" pitchFamily="34" charset="0"/>
            </a:endParaRPr>
          </a:p>
          <a:p>
            <a:pPr marL="0" indent="0">
              <a:lnSpc>
                <a:spcPct val="100000"/>
              </a:lnSpc>
              <a:buNone/>
            </a:pPr>
            <a:r>
              <a:rPr lang="zh-CN" altLang="en-US" sz="2000" dirty="0">
                <a:solidFill>
                  <a:srgbClr val="000000"/>
                </a:solidFill>
                <a:latin typeface="Segoe UI" panose="020B0502040204020203" pitchFamily="34" charset="0"/>
              </a:rPr>
              <a:t>答：患者需提交户口本复印件，如果患者是军人，需提供完整版军官证复印件。</a:t>
            </a:r>
            <a:endParaRPr lang="en-US" altLang="zh-CN" sz="2000" dirty="0">
              <a:solidFill>
                <a:srgbClr val="000000"/>
              </a:solidFill>
              <a:latin typeface="Segoe UI" panose="020B0502040204020203" pitchFamily="34" charset="0"/>
            </a:endParaRPr>
          </a:p>
          <a:p>
            <a:pPr marL="0" indent="0">
              <a:lnSpc>
                <a:spcPct val="100000"/>
              </a:lnSpc>
              <a:buNone/>
            </a:pPr>
            <a:endParaRPr lang="en-US" altLang="zh-CN" sz="2000" dirty="0"/>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1332</Words>
  <Application>WPS 演示</Application>
  <PresentationFormat>宽屏</PresentationFormat>
  <Paragraphs>57</Paragraphs>
  <Slides>3</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vt:i4>
      </vt:variant>
    </vt:vector>
  </HeadingPairs>
  <TitlesOfParts>
    <vt:vector size="12" baseType="lpstr">
      <vt:lpstr>Arial</vt:lpstr>
      <vt:lpstr>宋体</vt:lpstr>
      <vt:lpstr>Wingdings</vt:lpstr>
      <vt:lpstr>等线</vt:lpstr>
      <vt:lpstr>Segoe UI</vt:lpstr>
      <vt:lpstr>微软雅黑</vt:lpstr>
      <vt:lpstr>Arial Unicode MS</vt:lpstr>
      <vt:lpstr>等线 Light</vt:lpstr>
      <vt:lpstr>Office 主题​​</vt:lpstr>
      <vt:lpstr>PowerPoint 演示文稿</vt:lpstr>
      <vt:lpstr>Q&amp;A</vt:lpstr>
      <vt:lpstr>Q&amp;A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BAO, Yingyin Helen</dc:creator>
  <cp:lastModifiedBy>林少</cp:lastModifiedBy>
  <cp:revision>9</cp:revision>
  <dcterms:created xsi:type="dcterms:W3CDTF">2025-09-08T10:06:00Z</dcterms:created>
  <dcterms:modified xsi:type="dcterms:W3CDTF">2025-09-26T08:21:54Z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a6f01b5-c24b-4fa8-8e8f-cee31f47fe31_Enabled">
    <vt:lpwstr>true</vt:lpwstr>
  </property>
  <property fmtid="{D5CDD505-2E9C-101B-9397-08002B2CF9AE}" pid="3" name="MSIP_Label_fa6f01b5-c24b-4fa8-8e8f-cee31f47fe31_SetDate">
    <vt:lpwstr>2025-09-08T10:36:02Z</vt:lpwstr>
  </property>
  <property fmtid="{D5CDD505-2E9C-101B-9397-08002B2CF9AE}" pid="4" name="MSIP_Label_fa6f01b5-c24b-4fa8-8e8f-cee31f47fe31_Method">
    <vt:lpwstr>Privileged</vt:lpwstr>
  </property>
  <property fmtid="{D5CDD505-2E9C-101B-9397-08002B2CF9AE}" pid="5" name="MSIP_Label_fa6f01b5-c24b-4fa8-8e8f-cee31f47fe31_Name">
    <vt:lpwstr>fa6f01b5-c24b-4fa8-8e8f-cee31f47fe31</vt:lpwstr>
  </property>
  <property fmtid="{D5CDD505-2E9C-101B-9397-08002B2CF9AE}" pid="6" name="MSIP_Label_fa6f01b5-c24b-4fa8-8e8f-cee31f47fe31_SiteId">
    <vt:lpwstr>7a916015-20ae-4ad1-9170-eefd915e9272</vt:lpwstr>
  </property>
  <property fmtid="{D5CDD505-2E9C-101B-9397-08002B2CF9AE}" pid="7" name="MSIP_Label_fa6f01b5-c24b-4fa8-8e8f-cee31f47fe31_ActionId">
    <vt:lpwstr>19d96db2-0b2a-4e31-9b7e-4f6444826bf2</vt:lpwstr>
  </property>
  <property fmtid="{D5CDD505-2E9C-101B-9397-08002B2CF9AE}" pid="8" name="MSIP_Label_fa6f01b5-c24b-4fa8-8e8f-cee31f47fe31_ContentBits">
    <vt:lpwstr>0</vt:lpwstr>
  </property>
  <property fmtid="{D5CDD505-2E9C-101B-9397-08002B2CF9AE}" pid="9" name="MSIP_Label_fa6f01b5-c24b-4fa8-8e8f-cee31f47fe31_Tag">
    <vt:lpwstr>10, 0, 1, 1</vt:lpwstr>
  </property>
  <property fmtid="{D5CDD505-2E9C-101B-9397-08002B2CF9AE}" pid="10" name="ICV">
    <vt:lpwstr>09DCDB8200ED4C6FB77C8C1D056EE543_12</vt:lpwstr>
  </property>
  <property fmtid="{D5CDD505-2E9C-101B-9397-08002B2CF9AE}" pid="11" name="KSOProductBuildVer">
    <vt:lpwstr>2052-12.1.0.22529</vt:lpwstr>
  </property>
</Properties>
</file>